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70" r:id="rId13"/>
    <p:sldId id="271" r:id="rId14"/>
    <p:sldId id="272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 snapToGrid="0">
      <p:cViewPr varScale="1">
        <p:scale>
          <a:sx n="96" d="100"/>
          <a:sy n="96" d="100"/>
        </p:scale>
        <p:origin x="6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orf 6" userId="3d6b4d68ccf45110" providerId="LiveId" clId="{1D433F6E-7928-4E7A-8172-7AE90374B4CB}"/>
    <pc:docChg chg="undo custSel delSld modSld">
      <pc:chgData name="clorf 6" userId="3d6b4d68ccf45110" providerId="LiveId" clId="{1D433F6E-7928-4E7A-8172-7AE90374B4CB}" dt="2023-10-30T10:39:23.557" v="34" actId="1076"/>
      <pc:docMkLst>
        <pc:docMk/>
      </pc:docMkLst>
      <pc:sldChg chg="modSp mod">
        <pc:chgData name="clorf 6" userId="3d6b4d68ccf45110" providerId="LiveId" clId="{1D433F6E-7928-4E7A-8172-7AE90374B4CB}" dt="2023-10-30T10:38:48.556" v="31" actId="1076"/>
        <pc:sldMkLst>
          <pc:docMk/>
          <pc:sldMk cId="1250581991" sldId="256"/>
        </pc:sldMkLst>
        <pc:spChg chg="mod">
          <ac:chgData name="clorf 6" userId="3d6b4d68ccf45110" providerId="LiveId" clId="{1D433F6E-7928-4E7A-8172-7AE90374B4CB}" dt="2023-10-30T10:38:48.556" v="31" actId="1076"/>
          <ac:spMkLst>
            <pc:docMk/>
            <pc:sldMk cId="1250581991" sldId="256"/>
            <ac:spMk id="3" creationId="{E7078217-52B2-C948-2430-961FBF92E861}"/>
          </ac:spMkLst>
        </pc:spChg>
      </pc:sldChg>
      <pc:sldChg chg="modSp mod">
        <pc:chgData name="clorf 6" userId="3d6b4d68ccf45110" providerId="LiveId" clId="{1D433F6E-7928-4E7A-8172-7AE90374B4CB}" dt="2023-10-30T07:48:23.434" v="8" actId="20577"/>
        <pc:sldMkLst>
          <pc:docMk/>
          <pc:sldMk cId="3948187073" sldId="259"/>
        </pc:sldMkLst>
        <pc:spChg chg="mod">
          <ac:chgData name="clorf 6" userId="3d6b4d68ccf45110" providerId="LiveId" clId="{1D433F6E-7928-4E7A-8172-7AE90374B4CB}" dt="2023-10-30T07:48:23.434" v="8" actId="20577"/>
          <ac:spMkLst>
            <pc:docMk/>
            <pc:sldMk cId="3948187073" sldId="259"/>
            <ac:spMk id="3" creationId="{4D10643B-C2A9-713C-9279-26CB66F48D4D}"/>
          </ac:spMkLst>
        </pc:spChg>
      </pc:sldChg>
      <pc:sldChg chg="modSp del mod">
        <pc:chgData name="clorf 6" userId="3d6b4d68ccf45110" providerId="LiveId" clId="{1D433F6E-7928-4E7A-8172-7AE90374B4CB}" dt="2023-10-28T14:30:15.242" v="1" actId="47"/>
        <pc:sldMkLst>
          <pc:docMk/>
          <pc:sldMk cId="3742959666" sldId="269"/>
        </pc:sldMkLst>
        <pc:spChg chg="mod">
          <ac:chgData name="clorf 6" userId="3d6b4d68ccf45110" providerId="LiveId" clId="{1D433F6E-7928-4E7A-8172-7AE90374B4CB}" dt="2023-10-28T14:30:13.927" v="0" actId="6549"/>
          <ac:spMkLst>
            <pc:docMk/>
            <pc:sldMk cId="3742959666" sldId="269"/>
            <ac:spMk id="2" creationId="{A27DDA35-43C8-3779-2E57-36955312A3D6}"/>
          </ac:spMkLst>
        </pc:spChg>
      </pc:sldChg>
      <pc:sldChg chg="modSp mod">
        <pc:chgData name="clorf 6" userId="3d6b4d68ccf45110" providerId="LiveId" clId="{1D433F6E-7928-4E7A-8172-7AE90374B4CB}" dt="2023-10-30T07:48:58.456" v="20" actId="20577"/>
        <pc:sldMkLst>
          <pc:docMk/>
          <pc:sldMk cId="3502213371" sldId="270"/>
        </pc:sldMkLst>
        <pc:spChg chg="mod">
          <ac:chgData name="clorf 6" userId="3d6b4d68ccf45110" providerId="LiveId" clId="{1D433F6E-7928-4E7A-8172-7AE90374B4CB}" dt="2023-10-30T07:48:38.571" v="15" actId="20577"/>
          <ac:spMkLst>
            <pc:docMk/>
            <pc:sldMk cId="3502213371" sldId="270"/>
            <ac:spMk id="2" creationId="{1FBDAD51-AEFF-A349-50D3-B56C461FDD76}"/>
          </ac:spMkLst>
        </pc:spChg>
        <pc:spChg chg="mod">
          <ac:chgData name="clorf 6" userId="3d6b4d68ccf45110" providerId="LiveId" clId="{1D433F6E-7928-4E7A-8172-7AE90374B4CB}" dt="2023-10-30T07:48:58.456" v="20" actId="20577"/>
          <ac:spMkLst>
            <pc:docMk/>
            <pc:sldMk cId="3502213371" sldId="270"/>
            <ac:spMk id="3" creationId="{F7F4F02B-D36A-B61E-E628-92ED73DAF730}"/>
          </ac:spMkLst>
        </pc:spChg>
      </pc:sldChg>
      <pc:sldChg chg="del">
        <pc:chgData name="clorf 6" userId="3d6b4d68ccf45110" providerId="LiveId" clId="{1D433F6E-7928-4E7A-8172-7AE90374B4CB}" dt="2023-10-30T07:49:59.640" v="21" actId="47"/>
        <pc:sldMkLst>
          <pc:docMk/>
          <pc:sldMk cId="1988486602" sldId="273"/>
        </pc:sldMkLst>
      </pc:sldChg>
      <pc:sldChg chg="del">
        <pc:chgData name="clorf 6" userId="3d6b4d68ccf45110" providerId="LiveId" clId="{1D433F6E-7928-4E7A-8172-7AE90374B4CB}" dt="2023-10-30T07:50:01.571" v="22" actId="47"/>
        <pc:sldMkLst>
          <pc:docMk/>
          <pc:sldMk cId="2218475003" sldId="274"/>
        </pc:sldMkLst>
      </pc:sldChg>
      <pc:sldChg chg="modSp mod">
        <pc:chgData name="clorf 6" userId="3d6b4d68ccf45110" providerId="LiveId" clId="{1D433F6E-7928-4E7A-8172-7AE90374B4CB}" dt="2023-10-30T10:39:23.557" v="34" actId="1076"/>
        <pc:sldMkLst>
          <pc:docMk/>
          <pc:sldMk cId="3929645036" sldId="279"/>
        </pc:sldMkLst>
        <pc:spChg chg="mod">
          <ac:chgData name="clorf 6" userId="3d6b4d68ccf45110" providerId="LiveId" clId="{1D433F6E-7928-4E7A-8172-7AE90374B4CB}" dt="2023-10-30T07:50:53.867" v="23" actId="14826"/>
          <ac:spMkLst>
            <pc:docMk/>
            <pc:sldMk cId="3929645036" sldId="279"/>
            <ac:spMk id="12" creationId="{06D09B15-4816-2AE6-7220-00B267A5A3D8}"/>
          </ac:spMkLst>
        </pc:spChg>
        <pc:spChg chg="mod">
          <ac:chgData name="clorf 6" userId="3d6b4d68ccf45110" providerId="LiveId" clId="{1D433F6E-7928-4E7A-8172-7AE90374B4CB}" dt="2023-10-30T10:39:23.557" v="34" actId="1076"/>
          <ac:spMkLst>
            <pc:docMk/>
            <pc:sldMk cId="3929645036" sldId="279"/>
            <ac:spMk id="21" creationId="{95E51A0D-12FD-6B7F-76D5-0D5C30E5F393}"/>
          </ac:spMkLst>
        </pc:spChg>
        <pc:grpChg chg="mod">
          <ac:chgData name="clorf 6" userId="3d6b4d68ccf45110" providerId="LiveId" clId="{1D433F6E-7928-4E7A-8172-7AE90374B4CB}" dt="2023-10-30T07:50:53.867" v="23" actId="14826"/>
          <ac:grpSpMkLst>
            <pc:docMk/>
            <pc:sldMk cId="3929645036" sldId="279"/>
            <ac:grpSpMk id="10" creationId="{8336C56F-686F-D101-311F-547AF4258885}"/>
          </ac:grpSpMkLst>
        </pc:grpChg>
        <pc:grpChg chg="mod">
          <ac:chgData name="clorf 6" userId="3d6b4d68ccf45110" providerId="LiveId" clId="{1D433F6E-7928-4E7A-8172-7AE90374B4CB}" dt="2023-10-30T10:39:17.443" v="32" actId="1076"/>
          <ac:grpSpMkLst>
            <pc:docMk/>
            <pc:sldMk cId="3929645036" sldId="279"/>
            <ac:grpSpMk id="19" creationId="{55884BB6-D63C-0E52-DE0C-10560C03D8A7}"/>
          </ac:grpSpMkLst>
        </pc:grpChg>
        <pc:picChg chg="mod">
          <ac:chgData name="clorf 6" userId="3d6b4d68ccf45110" providerId="LiveId" clId="{1D433F6E-7928-4E7A-8172-7AE90374B4CB}" dt="2023-10-30T07:50:53.867" v="23" actId="14826"/>
          <ac:picMkLst>
            <pc:docMk/>
            <pc:sldMk cId="3929645036" sldId="279"/>
            <ac:picMk id="11" creationId="{CEA081EC-9544-FC7A-F674-9728E2CF8349}"/>
          </ac:picMkLst>
        </pc:picChg>
        <pc:picChg chg="mod">
          <ac:chgData name="clorf 6" userId="3d6b4d68ccf45110" providerId="LiveId" clId="{1D433F6E-7928-4E7A-8172-7AE90374B4CB}" dt="2023-10-30T07:51:00.876" v="24" actId="14826"/>
          <ac:picMkLst>
            <pc:docMk/>
            <pc:sldMk cId="3929645036" sldId="279"/>
            <ac:picMk id="20" creationId="{B3C12CD0-77F0-8EE0-3F8E-E4AB1062F64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25F077-1AD0-AD0A-A25F-CCA0D8864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F4FB578-5FD9-8372-D925-1F73499BE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EA6434-8DF2-3CA0-BA32-24FF495B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205E89-B361-83B4-6B51-159C21665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D2D191-33B1-6748-0E16-36F5B3CF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24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A9742E-D6E3-67DA-A5F3-06F9516DE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F1ECE5-5552-5BA8-9AA2-1E65DEED1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098218-76B0-3CFC-C3F0-BCCEC4034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558518-133F-FD6F-131C-A520B661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1FC223-95A3-B29A-59F3-DE6C0C30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81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682D1D-C752-5DF5-9670-0F6F41F5B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C86BE7-F27D-DD8B-0BF6-A9EFCB035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61950F-93AF-855B-D43E-58D36E935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9B6E4D-F918-A1E1-D099-9871E912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991A85-662A-1925-5E17-D1D465FA5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44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B837C-F8E8-EA1F-A023-3267FF512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BCF11-C788-A425-46B3-B6AEAAF21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B4B6821-9660-5DC7-CA6C-71969AE31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68EEA3-9028-54E0-7842-A5A5595C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8D92A2-92E0-DE18-0089-50C6F7BB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7AB28C-C3DA-D37C-DEBF-0A364C5C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7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86C64-8823-952A-7C51-72381F4BE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7D9A50-90CC-18ED-3D21-49BB37FBA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C62DFD-B38D-375C-2377-68902C510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462EBE5-DF77-430E-21B8-78EA2C3A8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DB5E0EC-B7B7-9E80-7A3D-57C3B3C78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D44ED3B-D75A-0B7B-E2AB-5F08BCF6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5CC424E-AC74-F5BA-1D5F-3E117399C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6FEFEC-41D5-0699-9699-22933AD4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13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6D92AB-F5D6-2D0D-2311-1E638A4F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9DFFFDE-ACC1-47F0-CFF1-C856165B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058A77-0011-11A8-3DFC-C6673722E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E8A4991-A0E2-0864-F96C-76BA3B88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59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AC46833-3337-CD15-AC22-99C12FCDD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595DC37-D539-31D3-D0DD-D937384E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258A49-14BF-7407-D6C9-4B58A3326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560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D928D1-FADA-11FA-044D-0BDF2CDDC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F1352B-BCDA-18C7-76E5-D3D4ACE0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9141369-9FBD-D9EA-9822-CA513B868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2D19E04-2250-CFCC-07CD-D2B4D5EF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BF0B56-DED0-FBCC-5A35-72508BDB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B5199F-DF8D-45E0-C473-CADD7DD37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21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13081-7655-B4FE-9CD4-F7FDD19CA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2AE741-99DE-45F1-50C6-851FFB243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3A9F39-F639-AEB2-5F84-418F2EDE7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C7790A-C3D3-D910-87CF-297AE8EE1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0BBFAD-40E3-A166-A408-CF7A11753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68039A-80B4-2B02-12E8-A4528414E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69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B48A54-72A2-C11C-2D2B-3C6BEC87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09F7F38-945E-D3D3-27B2-7AD428539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562200-FA4B-3B13-E9F5-5F466C9EB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4048C7-5976-076B-08E9-99FAA78D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BA7241-9091-9019-4764-EC4F3209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22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011BAA4-ADC7-276A-336C-99EFCEA430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02D6C2-4BF2-D6BA-F882-73BBDD3A1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1BB3F4-DE29-E122-53E9-B3150ECD5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3DC011-81A3-EDC7-32D9-EC80D941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8E5F3B-48D0-DEDE-237A-443F701E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12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C55DF20-D69D-7828-C9B5-42666D057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661C64-87DE-63AD-DE56-19796AA02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6D4D7A-951E-2198-83CC-C4C386D4E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1CA7F-3691-4AC8-978F-A8D02E00C878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61EAFD-2489-AA4D-CAF0-6C1374561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F5BF5C-9326-49A9-25DF-00CBDC9A8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E712F-C463-4402-A164-D5E3253835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1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ithub.com/ACMClassCourse-2023/Python-Interpreter-202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CMClassCourse-2021/Apple-Pie-Interpreter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06DFC-36EE-E0BC-7084-E34B70F844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Python Interpreter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078217-52B2-C948-2430-961FBF92E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r>
              <a:rPr lang="en-US" altLang="zh-CN" dirty="0"/>
              <a:t>2023.10.30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058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10DC26-E167-63F1-6E0A-0D275BD5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什么是解释器？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658E6D-387C-9C2D-9096-967A88EE2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244ECD2-C689-32A9-55B1-7462968C2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751" y="0"/>
            <a:ext cx="577215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632A133-B464-C087-69CB-5C816D9AD7FA}"/>
              </a:ext>
            </a:extLst>
          </p:cNvPr>
          <p:cNvSpPr txBox="1"/>
          <p:nvPr/>
        </p:nvSpPr>
        <p:spPr>
          <a:xfrm>
            <a:off x="431099" y="2165010"/>
            <a:ext cx="7070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编译性语言</a:t>
            </a:r>
            <a:r>
              <a:rPr lang="en-US" altLang="zh-CN" sz="3200" dirty="0"/>
              <a:t>: C,C++,Java…</a:t>
            </a:r>
            <a:endParaRPr lang="zh-CN" altLang="en-US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46778B-A585-CE06-445B-D0BCC6DD8D7F}"/>
              </a:ext>
            </a:extLst>
          </p:cNvPr>
          <p:cNvSpPr txBox="1"/>
          <p:nvPr/>
        </p:nvSpPr>
        <p:spPr>
          <a:xfrm>
            <a:off x="431100" y="4460550"/>
            <a:ext cx="873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解释性语言</a:t>
            </a:r>
            <a:r>
              <a:rPr lang="en-US" altLang="zh-CN" sz="3200" dirty="0"/>
              <a:t>: </a:t>
            </a:r>
            <a:r>
              <a:rPr lang="en-US" altLang="zh-CN" sz="3200" dirty="0" err="1"/>
              <a:t>Python,JavaScript,Shell</a:t>
            </a:r>
            <a:r>
              <a:rPr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4DAB38C-40DC-8C56-FD08-7FC9B3D94F99}"/>
              </a:ext>
            </a:extLst>
          </p:cNvPr>
          <p:cNvSpPr txBox="1"/>
          <p:nvPr/>
        </p:nvSpPr>
        <p:spPr>
          <a:xfrm>
            <a:off x="431099" y="2699908"/>
            <a:ext cx="7486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编译器</a:t>
            </a:r>
            <a:r>
              <a:rPr lang="en-US" altLang="zh-CN" sz="3200" dirty="0"/>
              <a:t>(Compiler)</a:t>
            </a:r>
            <a:r>
              <a:rPr lang="zh-CN" altLang="en-US" sz="3200" dirty="0"/>
              <a:t>：</a:t>
            </a:r>
            <a:r>
              <a:rPr lang="en-US" altLang="zh-CN" sz="3200" dirty="0" err="1"/>
              <a:t>gcc,clang</a:t>
            </a:r>
            <a:r>
              <a:rPr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E78C1D-A77B-2E79-8573-6C382BCC6245}"/>
              </a:ext>
            </a:extLst>
          </p:cNvPr>
          <p:cNvSpPr txBox="1"/>
          <p:nvPr/>
        </p:nvSpPr>
        <p:spPr>
          <a:xfrm>
            <a:off x="431099" y="4989857"/>
            <a:ext cx="9006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解释器</a:t>
            </a:r>
            <a:r>
              <a:rPr lang="en-US" altLang="zh-CN" sz="3200" dirty="0"/>
              <a:t>(Interpreter)</a:t>
            </a:r>
            <a:r>
              <a:rPr lang="zh-CN" altLang="en-US" sz="3200" dirty="0"/>
              <a:t>：</a:t>
            </a:r>
            <a:r>
              <a:rPr lang="en-US" altLang="zh-CN" sz="3200" dirty="0" err="1"/>
              <a:t>CPython,Jython</a:t>
            </a:r>
            <a:r>
              <a:rPr lang="en-US" altLang="zh-CN" sz="3200" dirty="0"/>
              <a:t>…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3635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6CC9D7-8CD9-A57B-5298-80BFE895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作业内容</a:t>
            </a:r>
            <a:r>
              <a:rPr lang="en-US" altLang="zh-CN" dirty="0"/>
              <a:t>&amp;</a:t>
            </a:r>
            <a:r>
              <a:rPr lang="zh-CN" altLang="en-US" dirty="0"/>
              <a:t>要求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658FD0-14B5-2D93-F3A0-D9377BEB1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dirty="0"/>
              <a:t>作业内容</a:t>
            </a:r>
            <a:endParaRPr lang="en-US" altLang="zh-CN" sz="3600" dirty="0"/>
          </a:p>
          <a:p>
            <a:pPr lvl="1"/>
            <a:r>
              <a:rPr lang="zh-CN" altLang="en-US" sz="3200" dirty="0"/>
              <a:t>使⽤ </a:t>
            </a:r>
            <a:r>
              <a:rPr lang="en-US" altLang="zh-CN" sz="3200" dirty="0"/>
              <a:t>ANTLR v4 </a:t>
            </a:r>
            <a:r>
              <a:rPr lang="zh-CN" altLang="en-US" sz="3200" dirty="0"/>
              <a:t>框架，在框架产⽣的语法树中，使⽤ </a:t>
            </a:r>
            <a:r>
              <a:rPr lang="en-US" altLang="zh-CN" sz="3200" dirty="0"/>
              <a:t>C++ </a:t>
            </a:r>
            <a:r>
              <a:rPr lang="zh-CN" altLang="en-US" sz="3200" dirty="0"/>
              <a:t>来模拟简化版 </a:t>
            </a:r>
            <a:r>
              <a:rPr lang="en-US" altLang="zh-CN" sz="3200" dirty="0"/>
              <a:t>Python </a:t>
            </a:r>
            <a:r>
              <a:rPr lang="zh-CN" altLang="en-US" sz="3200" dirty="0"/>
              <a:t>语⾔的解释运⾏</a:t>
            </a:r>
            <a:endParaRPr lang="en-US" altLang="zh-CN" sz="3200" dirty="0"/>
          </a:p>
          <a:p>
            <a:r>
              <a:rPr lang="zh-CN" altLang="en-US" sz="3600" dirty="0"/>
              <a:t>作业要求</a:t>
            </a:r>
            <a:endParaRPr lang="en-US" altLang="zh-CN" sz="3600" dirty="0"/>
          </a:p>
          <a:p>
            <a:pPr lvl="1"/>
            <a:r>
              <a:rPr lang="zh-CN" altLang="en-US" sz="3200" dirty="0"/>
              <a:t>掌握虚函数的使用</a:t>
            </a:r>
            <a:endParaRPr lang="en-US" altLang="zh-CN" sz="3200" dirty="0"/>
          </a:p>
          <a:p>
            <a:pPr lvl="1"/>
            <a:r>
              <a:rPr lang="zh-CN" altLang="en-US" sz="3200" dirty="0"/>
              <a:t>学会调⽤ </a:t>
            </a:r>
            <a:r>
              <a:rPr lang="en-US" altLang="zh-CN" sz="3200" dirty="0"/>
              <a:t>ANTLR v4 </a:t>
            </a:r>
            <a:r>
              <a:rPr lang="zh-CN" altLang="en-US" sz="3200" dirty="0"/>
              <a:t>框架，基于第三⽅库编程</a:t>
            </a:r>
            <a:endParaRPr lang="en-US" altLang="zh-CN" sz="3200" dirty="0"/>
          </a:p>
          <a:p>
            <a:pPr lvl="1"/>
            <a:r>
              <a:rPr lang="zh-CN" altLang="en-US" sz="3200" dirty="0"/>
              <a:t>了解 </a:t>
            </a:r>
            <a:r>
              <a:rPr lang="en-US" altLang="zh-CN" sz="3200" dirty="0"/>
              <a:t>Python </a:t>
            </a:r>
            <a:r>
              <a:rPr lang="zh-CN" altLang="en-US" sz="3200" b="1" dirty="0"/>
              <a:t>基本</a:t>
            </a:r>
            <a:r>
              <a:rPr lang="zh-CN" altLang="en-US" sz="3200" dirty="0"/>
              <a:t>语法</a:t>
            </a:r>
            <a:endParaRPr lang="en-US" altLang="zh-CN" sz="3200" dirty="0"/>
          </a:p>
          <a:p>
            <a:pPr lvl="1"/>
            <a:r>
              <a:rPr lang="zh-CN" altLang="en-US" sz="3200" dirty="0"/>
              <a:t>⾃主构建测试点</a:t>
            </a:r>
            <a:endParaRPr lang="en-US" altLang="zh-CN" sz="3200" dirty="0"/>
          </a:p>
          <a:p>
            <a:pPr lvl="1"/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1556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A75A59-DE9C-E864-3FD6-7509447E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仓库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10643B-C2A9-713C-9279-26CB66F48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地址：</a:t>
            </a:r>
            <a:r>
              <a:rPr lang="en-US" altLang="zh-CN" sz="3200" dirty="0">
                <a:hlinkClick r:id="rId2"/>
              </a:rPr>
              <a:t>https://github.com/ACMClassCourse-2023/Python-Interpreter-2023</a:t>
            </a:r>
            <a:endParaRPr lang="en-US" altLang="zh-CN" sz="3200" dirty="0"/>
          </a:p>
          <a:p>
            <a:r>
              <a:rPr lang="en-US" altLang="zh-CN" sz="3200" dirty="0" err="1"/>
              <a:t>antlr</a:t>
            </a:r>
            <a:r>
              <a:rPr lang="en-US" altLang="zh-CN" sz="3200" dirty="0"/>
              <a:t>-playground ⽤</a:t>
            </a:r>
            <a:r>
              <a:rPr lang="zh-CN" altLang="en-US" sz="3200" dirty="0"/>
              <a:t>于构建与测试代码所对应的</a:t>
            </a:r>
            <a:r>
              <a:rPr lang="zh-CN" altLang="en-US" sz="3200" b="1" dirty="0"/>
              <a:t>环境</a:t>
            </a:r>
            <a:endParaRPr lang="en-US" altLang="zh-CN" sz="3200" b="1" dirty="0"/>
          </a:p>
          <a:p>
            <a:r>
              <a:rPr lang="en-US" altLang="zh-CN" sz="3200" dirty="0"/>
              <a:t>docs </a:t>
            </a:r>
            <a:r>
              <a:rPr lang="zh-CN" altLang="en-US" sz="3200" dirty="0"/>
              <a:t>包含了所有的⽂档</a:t>
            </a:r>
            <a:endParaRPr lang="en-US" altLang="zh-CN" sz="3200" b="1" dirty="0"/>
          </a:p>
          <a:p>
            <a:r>
              <a:rPr lang="en-US" altLang="zh-CN" sz="3200" dirty="0"/>
              <a:t>testcases </a:t>
            </a:r>
            <a:r>
              <a:rPr lang="zh-CN" altLang="en-US" sz="3200" dirty="0"/>
              <a:t>包含了下发测试点</a:t>
            </a:r>
            <a:endParaRPr lang="en-US" altLang="zh-CN" sz="3200" b="1" dirty="0"/>
          </a:p>
          <a:p>
            <a:pPr lvl="1"/>
            <a:r>
              <a:rPr lang="en-US" altLang="zh-CN" sz="2800" dirty="0"/>
              <a:t>OJ </a:t>
            </a:r>
            <a:r>
              <a:rPr lang="zh-CN" altLang="en-US" sz="2800" dirty="0"/>
              <a:t>上有隐藏测试点未下发</a:t>
            </a:r>
            <a:endParaRPr lang="zh-CN" altLang="en-US" sz="28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21F852-749C-ED71-A6EF-34BD975FB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472" y="3595254"/>
            <a:ext cx="2461473" cy="19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87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2E0AA-2591-5CC8-8B04-0B9A9F94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提交⽅式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210762-D51E-02F0-AF4A-D7A305377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采用 </a:t>
            </a:r>
            <a:r>
              <a:rPr lang="en-US" altLang="zh-CN" dirty="0"/>
              <a:t>git </a:t>
            </a:r>
            <a:r>
              <a:rPr lang="zh-CN" altLang="en-US" dirty="0"/>
              <a:t>提交，提交对应仓库链接即可。</a:t>
            </a:r>
            <a:endParaRPr lang="en-US" altLang="zh-CN" dirty="0"/>
          </a:p>
          <a:p>
            <a:r>
              <a:rPr lang="zh-CN" altLang="en-US" dirty="0"/>
              <a:t>评测会根据 </a:t>
            </a:r>
            <a:r>
              <a:rPr lang="en-US" altLang="zh-CN" dirty="0" err="1"/>
              <a:t>CMakelist</a:t>
            </a:r>
            <a:r>
              <a:rPr lang="en-US" altLang="zh-CN" dirty="0"/>
              <a:t> </a:t>
            </a:r>
            <a:r>
              <a:rPr lang="zh-CN" altLang="en-US" dirty="0"/>
              <a:t>进行。</a:t>
            </a:r>
          </a:p>
        </p:txBody>
      </p:sp>
    </p:spTree>
    <p:extLst>
      <p:ext uri="{BB962C8B-B14F-4D97-AF65-F5344CB8AC3E}">
        <p14:creationId xmlns:p14="http://schemas.microsoft.com/office/powerpoint/2010/main" val="564329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CEAB2E-D6FA-BC26-982F-F804D879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注意事项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1A3713-53FB-21C2-AE16-E56806E88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在开始写代码前，认真阅读 </a:t>
            </a:r>
            <a:r>
              <a:rPr lang="en-US" altLang="zh-CN" dirty="0"/>
              <a:t>readme.md </a:t>
            </a:r>
            <a:r>
              <a:rPr lang="zh-CN" altLang="en-US" dirty="0"/>
              <a:t>及其关联⽂档</a:t>
            </a:r>
            <a:endParaRPr lang="en-US" altLang="zh-CN" dirty="0"/>
          </a:p>
          <a:p>
            <a:r>
              <a:rPr lang="zh-CN" altLang="en-US" dirty="0"/>
              <a:t>请尽早开始</a:t>
            </a:r>
            <a:endParaRPr lang="en-US" altLang="zh-CN" dirty="0"/>
          </a:p>
          <a:p>
            <a:r>
              <a:rPr lang="zh-CN" altLang="en-US" dirty="0"/>
              <a:t>当遇到未定义⾏为 </a:t>
            </a:r>
            <a:r>
              <a:rPr lang="en-US" altLang="zh-CN" dirty="0"/>
              <a:t>(Undefined Behavior, UB)</a:t>
            </a:r>
            <a:r>
              <a:rPr lang="zh-CN" altLang="en-US" dirty="0"/>
              <a:t>，⾃⾏查阅⽂档和 </a:t>
            </a:r>
            <a:r>
              <a:rPr lang="en-US" altLang="zh-CN" dirty="0"/>
              <a:t>Q&amp;A</a:t>
            </a:r>
            <a:r>
              <a:rPr lang="zh-CN" altLang="en-US" dirty="0"/>
              <a:t>，若没有，则询问助教，助教会更新至 </a:t>
            </a:r>
            <a:r>
              <a:rPr lang="en-US" altLang="zh-CN" dirty="0"/>
              <a:t>Q&amp;A </a:t>
            </a:r>
            <a:r>
              <a:rPr lang="zh-CN" altLang="en-US" dirty="0"/>
              <a:t>中</a:t>
            </a:r>
            <a:endParaRPr lang="en-US" altLang="zh-CN" dirty="0"/>
          </a:p>
          <a:p>
            <a:r>
              <a:rPr lang="zh-CN" altLang="en-US" dirty="0"/>
              <a:t>⾃⾏设计 </a:t>
            </a:r>
            <a:r>
              <a:rPr lang="en-US" altLang="zh-CN" dirty="0"/>
              <a:t>testcases </a:t>
            </a:r>
            <a:r>
              <a:rPr lang="zh-CN" altLang="en-US" dirty="0"/>
              <a:t>检查，不提供额外的测试点</a:t>
            </a:r>
            <a:endParaRPr lang="en-US" altLang="zh-CN" dirty="0"/>
          </a:p>
          <a:p>
            <a:r>
              <a:rPr lang="zh-CN" altLang="en-US" dirty="0"/>
              <a:t>不允许迟交，不考虑 </a:t>
            </a:r>
            <a:r>
              <a:rPr lang="en-US" altLang="zh-CN" dirty="0" err="1"/>
              <a:t>ddl</a:t>
            </a:r>
            <a:r>
              <a:rPr lang="en-US" altLang="zh-CN" dirty="0"/>
              <a:t> </a:t>
            </a:r>
            <a:r>
              <a:rPr lang="zh-CN" altLang="en-US" dirty="0"/>
              <a:t>之后的提交</a:t>
            </a:r>
            <a:endParaRPr lang="en-US" altLang="zh-CN" dirty="0"/>
          </a:p>
          <a:p>
            <a:r>
              <a:rPr lang="zh-CN" altLang="en-US" dirty="0"/>
              <a:t>实际分数不低于 </a:t>
            </a:r>
            <a:r>
              <a:rPr lang="en-US" altLang="zh-CN" dirty="0"/>
              <a:t>OJ </a:t>
            </a:r>
            <a:r>
              <a:rPr lang="zh-CN" altLang="en-US" dirty="0"/>
              <a:t>提交分数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6286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5AE12-E0E7-7468-189C-D1EB7EEA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语法分析树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89F3CA-98B4-BF5C-9950-473348990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根据源代码的线性结构⽣成的树状结构、</a:t>
            </a:r>
            <a:endParaRPr lang="en-US" altLang="zh-CN" dirty="0"/>
          </a:p>
          <a:p>
            <a:r>
              <a:rPr lang="zh-CN" altLang="en-US" dirty="0"/>
              <a:t>⾮叶节点代表⼀种语法规则，叶节点代表⼀种词法</a:t>
            </a:r>
            <a:endParaRPr lang="en-US" altLang="zh-CN" dirty="0"/>
          </a:p>
          <a:p>
            <a:r>
              <a:rPr lang="zh-CN" altLang="en-US" dirty="0"/>
              <a:t>遍历整颗树等价于遍历源代码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419462-1EC1-3AB6-E0DA-9F2BCE852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046" y="926275"/>
            <a:ext cx="2495084" cy="47807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FB3D8BD-B79A-E08B-215E-A7A7904EA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647" y="3876173"/>
            <a:ext cx="6972573" cy="183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4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28CD8-7A5C-A3B7-0920-3DB39832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.g4 </a:t>
            </a:r>
            <a:r>
              <a:rPr lang="zh-CN" altLang="en-US" dirty="0"/>
              <a:t>文件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9F4EC0-A8A3-F127-B78F-637AA5628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关于 </a:t>
            </a:r>
            <a:r>
              <a:rPr lang="en-US" altLang="zh-CN" sz="3200" dirty="0" err="1"/>
              <a:t>Antlr</a:t>
            </a:r>
            <a:r>
              <a:rPr lang="zh-CN" altLang="en-US" sz="3200" dirty="0"/>
              <a:t>，只需要学会阅读 </a:t>
            </a:r>
            <a:r>
              <a:rPr lang="en-US" altLang="zh-CN" sz="3200" dirty="0"/>
              <a:t>.g4 ⽂</a:t>
            </a:r>
            <a:r>
              <a:rPr lang="zh-CN" altLang="en-US" sz="3200" dirty="0"/>
              <a:t>件</a:t>
            </a:r>
            <a:endParaRPr lang="en-US" altLang="zh-CN" sz="3200" dirty="0"/>
          </a:p>
          <a:p>
            <a:pPr lvl="1"/>
            <a:r>
              <a:rPr lang="zh-CN" altLang="en-US" sz="2800" dirty="0"/>
              <a:t>只用阅读从 </a:t>
            </a:r>
            <a:r>
              <a:rPr lang="en-US" altLang="zh-CN" sz="2800" dirty="0"/>
              <a:t>110 ⾏</a:t>
            </a:r>
            <a:r>
              <a:rPr lang="zh-CN" altLang="en-US" sz="2800" dirty="0"/>
              <a:t>到 </a:t>
            </a:r>
            <a:r>
              <a:rPr lang="en-US" altLang="zh-CN" sz="2800" dirty="0"/>
              <a:t>181 ⾏</a:t>
            </a:r>
            <a:r>
              <a:rPr lang="zh-CN" altLang="en-US" sz="2800" dirty="0"/>
              <a:t>，其他都没有⽤</a:t>
            </a:r>
            <a:endParaRPr lang="en-US" altLang="zh-CN" sz="2800" dirty="0"/>
          </a:p>
          <a:p>
            <a:pPr lvl="1"/>
            <a:r>
              <a:rPr lang="zh-CN" altLang="en-US" sz="2800" dirty="0"/>
              <a:t>自行学习正则表达式相关内容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06E684-9D48-DAC9-70B7-13E305D80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10" y="3563211"/>
            <a:ext cx="4519834" cy="27486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3D30C2-BE62-5CBD-E422-73F472ED0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457" y="3528549"/>
            <a:ext cx="4965530" cy="281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18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860637-B951-41D1-4B8F-BCF08E0E5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ANTLR </a:t>
            </a:r>
            <a:r>
              <a:rPr lang="zh-CN" altLang="en-US" dirty="0"/>
              <a:t>语法</a:t>
            </a:r>
            <a:r>
              <a:rPr lang="en-US" altLang="zh-CN" dirty="0"/>
              <a:t>(</a:t>
            </a:r>
            <a:r>
              <a:rPr lang="zh-CN" altLang="en-US" dirty="0"/>
              <a:t>正则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D1D314D-F1F7-4300-4406-33369FBAB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7896" y="2530506"/>
            <a:ext cx="9076207" cy="2941575"/>
          </a:xfrm>
        </p:spPr>
      </p:pic>
    </p:spTree>
    <p:extLst>
      <p:ext uri="{BB962C8B-B14F-4D97-AF65-F5344CB8AC3E}">
        <p14:creationId xmlns:p14="http://schemas.microsoft.com/office/powerpoint/2010/main" val="1842387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5AFE95-C406-CBDF-B357-3531A2A28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ANTLR plugin in </a:t>
            </a:r>
            <a:r>
              <a:rPr lang="en-US" altLang="zh-CN" dirty="0" err="1"/>
              <a:t>Clion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3A6114-C851-6D8A-C7F8-B71C17A58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下载 </a:t>
            </a:r>
            <a:r>
              <a:rPr lang="en-US" altLang="zh-CN" dirty="0"/>
              <a:t>ANTLR v4 </a:t>
            </a:r>
            <a:r>
              <a:rPr lang="zh-CN" altLang="en-US" dirty="0"/>
              <a:t>插件，打开 </a:t>
            </a:r>
            <a:r>
              <a:rPr lang="en-US" altLang="zh-CN" dirty="0"/>
              <a:t>.g4 </a:t>
            </a:r>
            <a:r>
              <a:rPr lang="zh-CN" altLang="en-US" dirty="0"/>
              <a:t>⽂件，右键 </a:t>
            </a:r>
            <a:r>
              <a:rPr lang="en-US" altLang="zh-CN" dirty="0"/>
              <a:t>parser rule</a:t>
            </a:r>
            <a:r>
              <a:rPr lang="zh-CN" altLang="en-US" dirty="0"/>
              <a:t>，点击 </a:t>
            </a:r>
            <a:r>
              <a:rPr lang="en-US" altLang="zh-CN" dirty="0"/>
              <a:t>Test Rule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B8D3D9-EEE8-86E3-9DE0-312E9C51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34" y="2841348"/>
            <a:ext cx="5236486" cy="387414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234E3FD-FAEC-824F-D9DD-B17043C3E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960" y="2841348"/>
            <a:ext cx="2860396" cy="38741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B89A8A4-C5C9-466B-D4B0-0CA75E69D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962"/>
            <a:ext cx="12192000" cy="222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7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5AFE95-C406-CBDF-B357-3531A2A28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ANTLR plugin in </a:t>
            </a:r>
            <a:r>
              <a:rPr lang="en-US" altLang="zh-CN" dirty="0" err="1"/>
              <a:t>VScode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3A6114-C851-6D8A-C7F8-B71C17A58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下载 </a:t>
            </a:r>
            <a:r>
              <a:rPr lang="en-US" altLang="zh-CN" dirty="0"/>
              <a:t>2.3.1 </a:t>
            </a:r>
            <a:r>
              <a:rPr lang="zh-CN" altLang="en-US" dirty="0"/>
              <a:t>版本的 </a:t>
            </a:r>
            <a:r>
              <a:rPr lang="en-US" altLang="zh-CN" dirty="0"/>
              <a:t>ANTLR </a:t>
            </a:r>
            <a:r>
              <a:rPr lang="zh-CN" altLang="en-US" dirty="0"/>
              <a:t>插件，打开 </a:t>
            </a:r>
            <a:r>
              <a:rPr lang="en-US" altLang="zh-CN" dirty="0"/>
              <a:t>.g4 </a:t>
            </a:r>
            <a:r>
              <a:rPr lang="zh-CN" altLang="en-US" dirty="0"/>
              <a:t>⽂件，编辑 </a:t>
            </a:r>
            <a:r>
              <a:rPr lang="en-US" altLang="zh-CN" dirty="0" err="1"/>
              <a:t>launch.json</a:t>
            </a:r>
            <a:r>
              <a:rPr lang="en-US" altLang="zh-CN" dirty="0"/>
              <a:t> </a:t>
            </a:r>
            <a:r>
              <a:rPr lang="zh-CN" altLang="en-US" dirty="0"/>
              <a:t>并运行。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7E65C3E-64AB-78C1-17A6-787FA2393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11" y="3184349"/>
            <a:ext cx="7468247" cy="209568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9433C93-291B-2E39-F04D-B81548227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82" y="1116874"/>
            <a:ext cx="2690093" cy="57688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51DF861-F75A-1779-8568-64561E52D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67" y="2358584"/>
            <a:ext cx="8085866" cy="400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8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BDAD51-AEFF-A349-50D3-B56C461F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Python3ParserBaseVisitor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F4F02B-D36A-B61E-E628-92ED73DAF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 </a:t>
            </a:r>
            <a:r>
              <a:rPr lang="en-US" altLang="zh-CN" dirty="0"/>
              <a:t>generated </a:t>
            </a:r>
            <a:r>
              <a:rPr lang="zh-CN" altLang="en-US" dirty="0"/>
              <a:t>中</a:t>
            </a:r>
            <a:endParaRPr lang="en-US" altLang="zh-CN" dirty="0"/>
          </a:p>
          <a:p>
            <a:r>
              <a:rPr lang="zh-CN" altLang="en-US" dirty="0"/>
              <a:t>重载它，不⽤修改它</a:t>
            </a:r>
            <a:endParaRPr lang="en-US" altLang="zh-CN" dirty="0"/>
          </a:p>
          <a:p>
            <a:r>
              <a:rPr lang="zh-CN" altLang="en-US" dirty="0"/>
              <a:t>返回值：</a:t>
            </a:r>
            <a:r>
              <a:rPr lang="en-US" altLang="zh-CN" dirty="0"/>
              <a:t>std::any</a:t>
            </a:r>
            <a:r>
              <a:rPr lang="zh-CN" altLang="en-US" dirty="0"/>
              <a:t>，可以返回任意类型</a:t>
            </a:r>
            <a:endParaRPr lang="en-US" altLang="zh-CN" dirty="0"/>
          </a:p>
          <a:p>
            <a:r>
              <a:rPr lang="zh-CN" altLang="en-US" dirty="0"/>
              <a:t>参数：</a:t>
            </a:r>
            <a:r>
              <a:rPr lang="en-US" altLang="zh-CN" dirty="0"/>
              <a:t>context</a:t>
            </a:r>
            <a:r>
              <a:rPr lang="zh-CN" altLang="en-US" dirty="0"/>
              <a:t>，包含的信息与 </a:t>
            </a:r>
            <a:r>
              <a:rPr lang="en-US" altLang="zh-CN" dirty="0"/>
              <a:t>.g4 </a:t>
            </a:r>
            <a:r>
              <a:rPr lang="zh-CN" altLang="en-US" dirty="0"/>
              <a:t>相对应</a:t>
            </a:r>
            <a:endParaRPr lang="en-US" altLang="zh-CN" dirty="0"/>
          </a:p>
          <a:p>
            <a:r>
              <a:rPr lang="zh-CN" altLang="en-US" dirty="0"/>
              <a:t>每⼀个函数对应着 </a:t>
            </a:r>
            <a:r>
              <a:rPr lang="en-US" altLang="zh-CN" dirty="0"/>
              <a:t>.g4 ⽂</a:t>
            </a:r>
            <a:r>
              <a:rPr lang="zh-CN" altLang="en-US" dirty="0"/>
              <a:t>件中的⼀条规则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5859E2-864C-7717-1ADB-4E50D8053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02" y="4716049"/>
            <a:ext cx="9944595" cy="105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13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10C72-E9EA-5EBE-A50F-23042D12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en-US" altLang="zh-CN" dirty="0" err="1"/>
              <a:t>Evalvisitor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F5E3BC-BAB9-A731-A41B-062BC6F11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dirty="0"/>
              <a:t>继承⾃ </a:t>
            </a:r>
            <a:r>
              <a:rPr lang="en-US" altLang="zh-CN" dirty="0"/>
              <a:t>Python3BaseVisitor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/>
              <a:t>Override </a:t>
            </a:r>
            <a:r>
              <a:rPr lang="zh-CN" altLang="en-US" dirty="0"/>
              <a:t>你所要⽤的函数</a:t>
            </a:r>
            <a:endParaRPr lang="en-US" altLang="zh-CN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/>
              <a:t>visit() </a:t>
            </a:r>
            <a:r>
              <a:rPr lang="zh-CN" altLang="en-US" dirty="0"/>
              <a:t>来访问⼦节点</a:t>
            </a:r>
            <a:endParaRPr lang="en-US" altLang="zh-CN" dirty="0"/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/>
              <a:t>查看⼦节点：信息都在 </a:t>
            </a:r>
            <a:r>
              <a:rPr lang="en-US" altLang="zh-CN" dirty="0" err="1"/>
              <a:t>ctx</a:t>
            </a:r>
            <a:r>
              <a:rPr lang="en-US" altLang="zh-CN" dirty="0"/>
              <a:t> ⾥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altLang="zh-CN" dirty="0"/>
              <a:t>visit(Atom) </a:t>
            </a:r>
            <a:r>
              <a:rPr lang="zh-CN" altLang="en-US" dirty="0"/>
              <a:t>等价于 </a:t>
            </a:r>
            <a:r>
              <a:rPr lang="en-US" altLang="zh-CN" dirty="0" err="1"/>
              <a:t>visitAtom</a:t>
            </a:r>
            <a:r>
              <a:rPr lang="en-US" altLang="zh-CN" dirty="0"/>
              <a:t>(Atom)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D6F4D2-939E-6437-0A93-709AE7464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6350" y="1386238"/>
            <a:ext cx="5930676" cy="37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BC5BB4-650A-C453-2148-F9D481A7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Python Interpreter ctx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B1480B-28B2-88AF-4B97-5BB6CA74E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对应语法树节点类的⼀个对象，拥有该节点的所有信息</a:t>
            </a:r>
            <a:endParaRPr lang="en-US" altLang="zh-CN" dirty="0"/>
          </a:p>
          <a:p>
            <a:r>
              <a:rPr lang="zh-CN" altLang="en-US" dirty="0"/>
              <a:t>可以在 </a:t>
            </a:r>
            <a:r>
              <a:rPr lang="en-US" altLang="zh-CN" dirty="0"/>
              <a:t>Python3Parser </a:t>
            </a:r>
            <a:r>
              <a:rPr lang="zh-CN" altLang="en-US" dirty="0"/>
              <a:t>类⾥⾯查看具体变量和函数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DD7BA0-CD82-E3DF-7C89-57A9B3B29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144" y="3310268"/>
            <a:ext cx="7033353" cy="230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3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DED738-9AEE-DC79-9FFB-51DFF2F56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分数构成</a:t>
            </a:r>
            <a:r>
              <a:rPr lang="en-US" altLang="zh-CN" dirty="0"/>
              <a:t>7%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9FAFB4-1D51-F061-7696-8BD2AB40B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测试点 </a:t>
            </a:r>
            <a:r>
              <a:rPr lang="en-US" altLang="zh-CN" dirty="0"/>
              <a:t>80%</a:t>
            </a:r>
          </a:p>
          <a:p>
            <a:r>
              <a:rPr lang="en-US" altLang="zh-CN" dirty="0"/>
              <a:t>Code review 20%</a:t>
            </a:r>
          </a:p>
          <a:p>
            <a:r>
              <a:rPr lang="zh-CN" altLang="en-US" dirty="0"/>
              <a:t>如果因为部分功能没有实现，⽽⽆法进⾏测试，分数依据完成度与 </a:t>
            </a:r>
            <a:r>
              <a:rPr lang="en-US" altLang="zh-CN" dirty="0"/>
              <a:t>code review</a:t>
            </a:r>
            <a:r>
              <a:rPr lang="zh-CN" altLang="en-US" dirty="0"/>
              <a:t>，视具体情况给分</a:t>
            </a:r>
            <a:endParaRPr lang="en-US" altLang="zh-CN" dirty="0"/>
          </a:p>
          <a:p>
            <a:r>
              <a:rPr lang="zh-CN" altLang="en-US" b="1" dirty="0"/>
              <a:t>请尽早开始</a:t>
            </a:r>
          </a:p>
        </p:txBody>
      </p:sp>
    </p:spTree>
    <p:extLst>
      <p:ext uri="{BB962C8B-B14F-4D97-AF65-F5344CB8AC3E}">
        <p14:creationId xmlns:p14="http://schemas.microsoft.com/office/powerpoint/2010/main" val="2571216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640E0A-97E6-F266-35D9-8600D75D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测试点构成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D2D9D3-DB5F-E057-5DB1-A7AB90275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下发数据 </a:t>
            </a:r>
            <a:r>
              <a:rPr lang="en-US" altLang="zh-CN" dirty="0"/>
              <a:t>40%</a:t>
            </a:r>
          </a:p>
          <a:p>
            <a:pPr lvl="1"/>
            <a:r>
              <a:rPr lang="en-US" altLang="zh-CN" dirty="0"/>
              <a:t>Big Integer Test Cases 40%</a:t>
            </a:r>
          </a:p>
          <a:p>
            <a:pPr lvl="1"/>
            <a:r>
              <a:rPr lang="en-US" altLang="zh-CN" dirty="0"/>
              <a:t>Basic Test Cases 20%</a:t>
            </a:r>
          </a:p>
          <a:p>
            <a:r>
              <a:rPr lang="zh-CN" altLang="en-US" dirty="0"/>
              <a:t>未下发数据 </a:t>
            </a:r>
            <a:r>
              <a:rPr lang="en-US" altLang="zh-CN" dirty="0"/>
              <a:t>40%</a:t>
            </a:r>
          </a:p>
          <a:p>
            <a:pPr lvl="1"/>
            <a:r>
              <a:rPr lang="en-US" altLang="zh-CN" dirty="0"/>
              <a:t>Advanced Test Cases 20%</a:t>
            </a:r>
          </a:p>
          <a:p>
            <a:pPr lvl="1"/>
            <a:r>
              <a:rPr lang="en-US" altLang="zh-CN" dirty="0"/>
              <a:t>Complex Test Cases 10%</a:t>
            </a:r>
          </a:p>
          <a:p>
            <a:pPr lvl="1"/>
            <a:r>
              <a:rPr lang="en-US" altLang="zh-CN" dirty="0"/>
              <a:t>Corner Test Cases 10%</a:t>
            </a:r>
          </a:p>
          <a:p>
            <a:pPr lvl="1"/>
            <a:r>
              <a:rPr lang="en-US" altLang="zh-CN" dirty="0"/>
              <a:t>…</a:t>
            </a:r>
          </a:p>
          <a:p>
            <a:r>
              <a:rPr lang="zh-CN" altLang="en-US" dirty="0"/>
              <a:t>实际分数不低于依据测试点通过个数线性给分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00779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DA9850-2595-29D7-A4E2-B5915B0D5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Apple Pie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2F11BA-7C34-3C7C-79FB-4A288EAF2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更多实现细节可以参考：</a:t>
            </a:r>
            <a:r>
              <a:rPr lang="en-US" altLang="zh-CN" dirty="0">
                <a:hlinkClick r:id="rId2"/>
              </a:rPr>
              <a:t>https://github.com/ACMClassCourse-2021/Apple-Pie-Interpreter</a:t>
            </a:r>
            <a:endParaRPr lang="en-US" altLang="zh-CN" dirty="0"/>
          </a:p>
          <a:p>
            <a:pPr lvl="1"/>
            <a:r>
              <a:rPr lang="en-US" altLang="zh-CN" dirty="0"/>
              <a:t>Apple Pie Interpreter</a:t>
            </a:r>
          </a:p>
          <a:p>
            <a:pPr lvl="1"/>
            <a:r>
              <a:rPr lang="zh-CN" altLang="en-US" dirty="0"/>
              <a:t>实现了⼀个更加简单的语⾔</a:t>
            </a:r>
          </a:p>
        </p:txBody>
      </p:sp>
    </p:spTree>
    <p:extLst>
      <p:ext uri="{BB962C8B-B14F-4D97-AF65-F5344CB8AC3E}">
        <p14:creationId xmlns:p14="http://schemas.microsoft.com/office/powerpoint/2010/main" val="46618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A048B-D37C-FB75-7703-95B8571A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建议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829662-5908-D02E-947E-07AA39715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尽早开始</a:t>
            </a:r>
            <a:endParaRPr lang="en-US" altLang="zh-CN" b="1" dirty="0"/>
          </a:p>
          <a:p>
            <a:r>
              <a:rPr lang="en-US" altLang="zh-CN" dirty="0"/>
              <a:t>int 2048 </a:t>
            </a:r>
            <a:r>
              <a:rPr lang="zh-CN" altLang="en-US" dirty="0"/>
              <a:t>视作 </a:t>
            </a:r>
            <a:r>
              <a:rPr lang="en-US" altLang="zh-CN" dirty="0"/>
              <a:t>Python Interpreter </a:t>
            </a:r>
            <a:r>
              <a:rPr lang="zh-CN" altLang="en-US" dirty="0"/>
              <a:t>的前置任务</a:t>
            </a:r>
            <a:endParaRPr lang="en-US" altLang="zh-CN" b="1" dirty="0"/>
          </a:p>
          <a:p>
            <a:r>
              <a:rPr lang="zh-CN" altLang="en-US" dirty="0"/>
              <a:t>这可能是你们第⼀次扩展别⼈的代码，且 </a:t>
            </a:r>
            <a:r>
              <a:rPr lang="en-US" altLang="zh-CN" dirty="0"/>
              <a:t>ANTLR </a:t>
            </a:r>
            <a:r>
              <a:rPr lang="zh-CN" altLang="en-US" dirty="0"/>
              <a:t>较为抽象，若⽆法理解⽽⽆法开展，请尽快联系助教</a:t>
            </a:r>
            <a:endParaRPr lang="en-US" altLang="zh-CN" dirty="0"/>
          </a:p>
          <a:p>
            <a:r>
              <a:rPr lang="en-US" altLang="zh-CN" dirty="0"/>
              <a:t>Python Interpreter </a:t>
            </a:r>
            <a:r>
              <a:rPr lang="zh-CN" altLang="en-US" dirty="0"/>
              <a:t>的 </a:t>
            </a:r>
            <a:r>
              <a:rPr lang="en-US" altLang="zh-CN" dirty="0"/>
              <a:t>Inner Test Cases </a:t>
            </a:r>
            <a:r>
              <a:rPr lang="zh-CN" altLang="en-US" dirty="0"/>
              <a:t>较难通过，需要有⾜够的⼼理准备</a:t>
            </a:r>
            <a:endParaRPr lang="en-US" altLang="zh-CN" dirty="0"/>
          </a:p>
          <a:p>
            <a:r>
              <a:rPr lang="zh-CN" altLang="en-US" dirty="0"/>
              <a:t>多读⽂档</a:t>
            </a:r>
            <a:endParaRPr lang="en-US" altLang="zh-CN" b="1" dirty="0"/>
          </a:p>
          <a:p>
            <a:endParaRPr lang="en-US" altLang="zh-CN" b="1" dirty="0"/>
          </a:p>
          <a:p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820931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6E153B-3C81-FC2A-C966-E9E72804D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Interpreter </a:t>
            </a:r>
            <a:r>
              <a:rPr lang="zh-CN" altLang="en-US" dirty="0"/>
              <a:t>助教们</a:t>
            </a:r>
            <a:r>
              <a:rPr lang="en-US" altLang="zh-CN" dirty="0"/>
              <a:t>·</a:t>
            </a:r>
            <a:r>
              <a:rPr lang="zh-CN" altLang="en-US" dirty="0"/>
              <a:t>有问题多与助教联系</a:t>
            </a:r>
          </a:p>
        </p:txBody>
      </p:sp>
      <p:grpSp>
        <p:nvGrpSpPr>
          <p:cNvPr id="4" name="组合 10">
            <a:extLst>
              <a:ext uri="{FF2B5EF4-FFF2-40B4-BE49-F238E27FC236}">
                <a16:creationId xmlns:a16="http://schemas.microsoft.com/office/drawing/2014/main" id="{655912AF-615A-C39D-BFD1-FCBFEDA1D956}"/>
              </a:ext>
            </a:extLst>
          </p:cNvPr>
          <p:cNvGrpSpPr/>
          <p:nvPr/>
        </p:nvGrpSpPr>
        <p:grpSpPr>
          <a:xfrm>
            <a:off x="1624679" y="2748440"/>
            <a:ext cx="1006665" cy="1592419"/>
            <a:chOff x="5626416" y="4568805"/>
            <a:chExt cx="1003556" cy="1549787"/>
          </a:xfrm>
        </p:grpSpPr>
        <p:pic>
          <p:nvPicPr>
            <p:cNvPr id="5" name="图片 29">
              <a:extLst>
                <a:ext uri="{FF2B5EF4-FFF2-40B4-BE49-F238E27FC236}">
                  <a16:creationId xmlns:a16="http://schemas.microsoft.com/office/drawing/2014/main" id="{9015AFD9-3935-4BE1-5CAA-E7EC393B6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" b="118"/>
            <a:stretch/>
          </p:blipFill>
          <p:spPr>
            <a:xfrm>
              <a:off x="5626416" y="4568805"/>
              <a:ext cx="1003556" cy="1001194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文本框 36">
              <a:extLst>
                <a:ext uri="{FF2B5EF4-FFF2-40B4-BE49-F238E27FC236}">
                  <a16:creationId xmlns:a16="http://schemas.microsoft.com/office/drawing/2014/main" id="{3F9F4AFE-0A7E-F07A-66FE-153754112DBF}"/>
                </a:ext>
              </a:extLst>
            </p:cNvPr>
            <p:cNvSpPr txBox="1"/>
            <p:nvPr/>
          </p:nvSpPr>
          <p:spPr>
            <a:xfrm>
              <a:off x="5626416" y="5691871"/>
              <a:ext cx="1001086" cy="42672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zh-CN" altLang="en-US" sz="1600" b="0" i="0" dirty="0">
                  <a:solidFill>
                    <a:srgbClr val="2B2B2B"/>
                  </a:solidFill>
                  <a:effectLst/>
                  <a:latin typeface="Helvetica Neue"/>
                </a:rPr>
                <a:t>蒋松霖</a:t>
              </a:r>
              <a:endParaRPr lang="zh-CN" altLang="en-US" sz="16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9D7064E-922E-0B44-414D-A961C21C9867}"/>
              </a:ext>
            </a:extLst>
          </p:cNvPr>
          <p:cNvGrpSpPr/>
          <p:nvPr/>
        </p:nvGrpSpPr>
        <p:grpSpPr>
          <a:xfrm>
            <a:off x="3177760" y="2692268"/>
            <a:ext cx="1057320" cy="1648591"/>
            <a:chOff x="7960850" y="2399709"/>
            <a:chExt cx="1001194" cy="152399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603B839-158F-41BB-46E0-094688833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60850" y="2399709"/>
              <a:ext cx="1001194" cy="1001194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8A78DBD-A94D-CB85-4857-B2ECCADB93F3}"/>
                </a:ext>
              </a:extLst>
            </p:cNvPr>
            <p:cNvSpPr txBox="1"/>
            <p:nvPr/>
          </p:nvSpPr>
          <p:spPr>
            <a:xfrm>
              <a:off x="7960850" y="3496981"/>
              <a:ext cx="1001086" cy="42672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rgbClr val="000000"/>
                  </a:solidFill>
                  <a:effectLst/>
                </a:rPr>
                <a:t>徐子绎</a:t>
              </a:r>
              <a:endParaRPr lang="zh-CN" altLang="en-US" sz="16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336C56F-686F-D101-311F-547AF4258885}"/>
              </a:ext>
            </a:extLst>
          </p:cNvPr>
          <p:cNvGrpSpPr/>
          <p:nvPr/>
        </p:nvGrpSpPr>
        <p:grpSpPr>
          <a:xfrm>
            <a:off x="4781496" y="2935346"/>
            <a:ext cx="968012" cy="1344458"/>
            <a:chOff x="1845165" y="3552555"/>
            <a:chExt cx="1154215" cy="1564987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EA081EC-9544-FC7A-F674-9728E2CF8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" r="1188"/>
            <a:stretch/>
          </p:blipFill>
          <p:spPr>
            <a:xfrm>
              <a:off x="1899681" y="3552555"/>
              <a:ext cx="1001085" cy="1001085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6D09B15-4816-2AE6-7220-00B267A5A3D8}"/>
                </a:ext>
              </a:extLst>
            </p:cNvPr>
            <p:cNvSpPr txBox="1"/>
            <p:nvPr/>
          </p:nvSpPr>
          <p:spPr>
            <a:xfrm>
              <a:off x="1845165" y="4690821"/>
              <a:ext cx="1154215" cy="42672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indent="0" algn="ctr">
                <a:buNone/>
              </a:pPr>
              <a:r>
                <a:rPr lang="zh-CN" altLang="en-US" sz="1600" dirty="0"/>
                <a:t>王鲲鹏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E45F26F-CB0F-17AE-5019-CE71D0A398A9}"/>
              </a:ext>
            </a:extLst>
          </p:cNvPr>
          <p:cNvGrpSpPr/>
          <p:nvPr/>
        </p:nvGrpSpPr>
        <p:grpSpPr>
          <a:xfrm>
            <a:off x="6341645" y="2947298"/>
            <a:ext cx="839587" cy="1332506"/>
            <a:chOff x="3076020" y="2317188"/>
            <a:chExt cx="1001086" cy="155107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E37A44B-6591-8B99-627E-1C8EA382F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78925" y="2317188"/>
              <a:ext cx="995276" cy="995276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B74324E-B490-AAB8-AF19-C724FC125ED6}"/>
                </a:ext>
              </a:extLst>
            </p:cNvPr>
            <p:cNvSpPr txBox="1"/>
            <p:nvPr/>
          </p:nvSpPr>
          <p:spPr>
            <a:xfrm>
              <a:off x="3076020" y="3441541"/>
              <a:ext cx="1001086" cy="42672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zh-CN" altLang="en-US" sz="1600" dirty="0"/>
                <a:t>陈一星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63FE964-260E-C203-5AC1-584EC1D45E3C}"/>
              </a:ext>
            </a:extLst>
          </p:cNvPr>
          <p:cNvGrpSpPr/>
          <p:nvPr/>
        </p:nvGrpSpPr>
        <p:grpSpPr>
          <a:xfrm>
            <a:off x="7773369" y="2919356"/>
            <a:ext cx="987552" cy="1346127"/>
            <a:chOff x="568705" y="4382652"/>
            <a:chExt cx="1177513" cy="1566929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08DA5CC-24A8-8ADA-FBBD-1D821B2C8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8368" y="4382652"/>
              <a:ext cx="1001086" cy="1001086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BC27260-B027-5FB4-BB04-29A698868409}"/>
                </a:ext>
              </a:extLst>
            </p:cNvPr>
            <p:cNvSpPr txBox="1"/>
            <p:nvPr/>
          </p:nvSpPr>
          <p:spPr>
            <a:xfrm>
              <a:off x="568705" y="5522860"/>
              <a:ext cx="1177513" cy="42672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zh-CN" altLang="en-US" sz="1600" b="0" i="0" dirty="0">
                  <a:solidFill>
                    <a:srgbClr val="2B2B2B"/>
                  </a:solidFill>
                  <a:effectLst/>
                  <a:latin typeface="Helvetica Neue"/>
                </a:rPr>
                <a:t>潘屹</a:t>
              </a:r>
              <a:endParaRPr lang="zh-CN" altLang="en-US" sz="16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5884BB6-D63C-0E52-DE0C-10560C03D8A7}"/>
              </a:ext>
            </a:extLst>
          </p:cNvPr>
          <p:cNvGrpSpPr/>
          <p:nvPr/>
        </p:nvGrpSpPr>
        <p:grpSpPr>
          <a:xfrm>
            <a:off x="9280290" y="2919357"/>
            <a:ext cx="847208" cy="1325201"/>
            <a:chOff x="7515180" y="4185487"/>
            <a:chExt cx="1010173" cy="1542571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3C12CD0-77F0-8EE0-3F8E-E4AB1062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" r="1188"/>
            <a:stretch/>
          </p:blipFill>
          <p:spPr>
            <a:xfrm>
              <a:off x="7515180" y="4185487"/>
              <a:ext cx="995276" cy="995276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5E51A0D-12FD-6B7F-76D5-0D5C30E5F393}"/>
                </a:ext>
              </a:extLst>
            </p:cNvPr>
            <p:cNvSpPr txBox="1"/>
            <p:nvPr/>
          </p:nvSpPr>
          <p:spPr>
            <a:xfrm>
              <a:off x="7524267" y="5301337"/>
              <a:ext cx="1001086" cy="42672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zh-CN" altLang="en-US" sz="1600" dirty="0"/>
                <a:t>张世奇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645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1C79475-2E97-25B0-CE72-F9E579786A2D}"/>
              </a:ext>
            </a:extLst>
          </p:cNvPr>
          <p:cNvSpPr txBox="1"/>
          <p:nvPr/>
        </p:nvSpPr>
        <p:spPr>
          <a:xfrm>
            <a:off x="3048526" y="3044279"/>
            <a:ext cx="60949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/>
              <a:t>Thank You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067396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729</Words>
  <Application>Microsoft Office PowerPoint</Application>
  <PresentationFormat>宽屏</PresentationFormat>
  <Paragraphs>92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Helvetica Neue</vt:lpstr>
      <vt:lpstr>等线</vt:lpstr>
      <vt:lpstr>等线 Light</vt:lpstr>
      <vt:lpstr>Arial</vt:lpstr>
      <vt:lpstr>Office 主题​​</vt:lpstr>
      <vt:lpstr>Python Interpreter</vt:lpstr>
      <vt:lpstr>什么是解释器？</vt:lpstr>
      <vt:lpstr>Python Interpreter 作业内容&amp;要求</vt:lpstr>
      <vt:lpstr>Python Interpreter 仓库</vt:lpstr>
      <vt:lpstr>Python Interpreter 提交⽅式</vt:lpstr>
      <vt:lpstr>Python Interpreter 注意事项</vt:lpstr>
      <vt:lpstr>Python Interpreter 语法分析树</vt:lpstr>
      <vt:lpstr>Python Interpreter .g4 文件</vt:lpstr>
      <vt:lpstr>Python Interpreter ANTLR 语法(正则)</vt:lpstr>
      <vt:lpstr>Python Interpreter ANTLR plugin in Clion</vt:lpstr>
      <vt:lpstr>Python Interpreter ANTLR plugin in VScode</vt:lpstr>
      <vt:lpstr>Python Interpreter Python3ParserBaseVisitor</vt:lpstr>
      <vt:lpstr>Python Interpreter Evalvisitor</vt:lpstr>
      <vt:lpstr>Python Interpreter ctx</vt:lpstr>
      <vt:lpstr>Python Interpreter 分数构成7%</vt:lpstr>
      <vt:lpstr>Python Interpreter 测试点构成</vt:lpstr>
      <vt:lpstr>Python Interpreter Apple Pie</vt:lpstr>
      <vt:lpstr>Python Interpreter 建议</vt:lpstr>
      <vt:lpstr>Python Interpreter 助教们·有问题多与助教联系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Interpreter</dc:title>
  <dc:creator>clorf 6</dc:creator>
  <cp:lastModifiedBy>clorf 6</cp:lastModifiedBy>
  <cp:revision>9</cp:revision>
  <dcterms:created xsi:type="dcterms:W3CDTF">2023-10-25T08:35:22Z</dcterms:created>
  <dcterms:modified xsi:type="dcterms:W3CDTF">2023-10-30T10:39:25Z</dcterms:modified>
</cp:coreProperties>
</file>